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1"/>
  </p:sldMasterIdLst>
  <p:sldIdLst>
    <p:sldId id="276" r:id="rId2"/>
    <p:sldId id="279" r:id="rId3"/>
    <p:sldId id="289" r:id="rId4"/>
    <p:sldId id="281" r:id="rId5"/>
    <p:sldId id="290" r:id="rId6"/>
    <p:sldId id="291" r:id="rId7"/>
    <p:sldId id="293" r:id="rId8"/>
    <p:sldId id="282" r:id="rId9"/>
    <p:sldId id="284" r:id="rId10"/>
    <p:sldId id="286" r:id="rId11"/>
    <p:sldId id="285" r:id="rId12"/>
    <p:sldId id="287" r:id="rId13"/>
    <p:sldId id="295" r:id="rId14"/>
    <p:sldId id="294" r:id="rId15"/>
    <p:sldId id="292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A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3"/>
    <p:restoredTop sz="94632"/>
  </p:normalViewPr>
  <p:slideViewPr>
    <p:cSldViewPr snapToGrid="0" snapToObjects="1">
      <p:cViewPr varScale="1">
        <p:scale>
          <a:sx n="134" d="100"/>
          <a:sy n="134" d="100"/>
        </p:scale>
        <p:origin x="20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6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97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3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3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6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2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8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6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27B8F-CFF9-EC46-8956-9DC8438D19A2}" type="datetimeFigureOut">
              <a:rPr lang="en-US" smtClean="0"/>
              <a:t>7/26/20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714BD-4CD3-9440-8613-4B604DB58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6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245645-7831-DC48-B0FC-15816DF80EF9}"/>
              </a:ext>
            </a:extLst>
          </p:cNvPr>
          <p:cNvSpPr txBox="1"/>
          <p:nvPr/>
        </p:nvSpPr>
        <p:spPr>
          <a:xfrm>
            <a:off x="587375" y="2914164"/>
            <a:ext cx="10528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+mj-lt"/>
              </a:rPr>
              <a:t>Understanding Proportional Representation:</a:t>
            </a:r>
          </a:p>
          <a:p>
            <a:pPr algn="ctr"/>
            <a:r>
              <a:rPr lang="en-US" sz="4400" b="1" dirty="0">
                <a:latin typeface="+mj-lt"/>
              </a:rPr>
              <a:t>How It Might Work in Montreal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FF6DD0-1019-B344-B5B7-5B7A39B83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434975"/>
            <a:ext cx="45974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5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5770811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Island of Montreal, 2019 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There are 18 ridings on the Island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Each figure represents ~10,000 voters</a:t>
            </a:r>
          </a:p>
        </p:txBody>
      </p:sp>
    </p:spTree>
    <p:extLst>
      <p:ext uri="{BB962C8B-B14F-4D97-AF65-F5344CB8AC3E}">
        <p14:creationId xmlns:p14="http://schemas.microsoft.com/office/powerpoint/2010/main" val="77412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6574C7DD-F380-9349-B897-17982145E653}"/>
              </a:ext>
            </a:extLst>
          </p:cNvPr>
          <p:cNvSpPr/>
          <p:nvPr/>
        </p:nvSpPr>
        <p:spPr>
          <a:xfrm>
            <a:off x="588021" y="16528"/>
            <a:ext cx="10990613" cy="68580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7177749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Island of Montreal, 2019 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In each riding, the candidate with the most votes won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Elected MPs are shown as large figures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B94244DA-402C-DC4C-9EE5-94A2471EAD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3039" y="2656958"/>
            <a:ext cx="556054" cy="111210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BBB67C3-8ED5-8147-8414-EA456BD9D0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4505" y="1861230"/>
            <a:ext cx="556054" cy="1112108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4A89A2F-C206-6B47-9AEA-10B5F9764A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334" y="2832627"/>
            <a:ext cx="556054" cy="1112108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429E64BA-1BBF-354B-8D84-24F3E6EED2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3491" y="863945"/>
            <a:ext cx="556054" cy="111210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7580357D-E1E2-B448-8B1B-C389CBB670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2917212"/>
            <a:ext cx="556054" cy="111210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57AE0DE-1C64-3B48-8889-4356D02127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159" y="1214158"/>
            <a:ext cx="556054" cy="111210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99C3EAF3-751B-8841-B8C9-65DD19B73B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4539" y="4171917"/>
            <a:ext cx="556054" cy="1112108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8A79E3B-5B8B-E04C-B9EE-72D86AB2A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4438" y="4583953"/>
            <a:ext cx="556054" cy="1112108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7C96F4CB-E07E-0B49-A858-1892E7731C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8354" y="3052875"/>
            <a:ext cx="556054" cy="1112108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56168B14-7DE0-7E40-89E4-1A56BA72E3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0095" y="4636852"/>
            <a:ext cx="556054" cy="1112108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E32D5F03-AD28-6843-A64F-72BF58EAF9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5354" y="5439802"/>
            <a:ext cx="556054" cy="1112108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33026C5E-0D41-4941-84B0-104C6DA1A0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4443772"/>
            <a:ext cx="556054" cy="111210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A2F1CF58-88AF-7B41-8522-928E61694F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491" y="3769066"/>
            <a:ext cx="556054" cy="1112108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98048677-1224-2043-B1FE-16FF6E84EA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2809" y="3627464"/>
            <a:ext cx="556054" cy="1112108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899764BB-1D48-304F-81B0-0C0DA0CF8F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3077" y="3904469"/>
            <a:ext cx="556054" cy="1112108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10966FD5-C6E3-8642-BA0A-83CCC13C2C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6851" y="2515356"/>
            <a:ext cx="556054" cy="111210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E5DF6D8E-2903-A349-898B-7F9955499B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6631" y="3472238"/>
            <a:ext cx="556054" cy="1112108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3E47108A-BB87-724B-8938-DA0B934744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2882" y="1305176"/>
            <a:ext cx="556054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8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0B66B-8A62-734B-9565-F806C94B74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3039" y="2656958"/>
            <a:ext cx="556054" cy="11121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AEA02A-0A6B-B448-9053-1D7265B3B5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4505" y="1861230"/>
            <a:ext cx="556054" cy="111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8715E8-2378-1E4B-BF23-71D87AAE5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334" y="2832627"/>
            <a:ext cx="556054" cy="1112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AD2A12-890D-FC48-BF2C-C588256724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3491" y="863945"/>
            <a:ext cx="556054" cy="1112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193EC9-9739-D142-ABBB-97E42A1F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2917212"/>
            <a:ext cx="556054" cy="1112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4BA10-D937-1E4E-BCB4-71846D2013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159" y="1214158"/>
            <a:ext cx="556054" cy="1112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7F5EF1-55F7-3C4F-9601-F627FA50EF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4539" y="4171917"/>
            <a:ext cx="556054" cy="11121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0966A9-BEF1-D242-ADE6-D2C387087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4438" y="4583953"/>
            <a:ext cx="556054" cy="11121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ADE824-4A21-C44B-88EE-FBDBF305E1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8354" y="3052875"/>
            <a:ext cx="556054" cy="1112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DCF37-B535-EA49-AD39-0ADAB71C18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0095" y="4636852"/>
            <a:ext cx="556054" cy="11121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5B0756-49F1-094A-846B-4DD8CF9440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5354" y="5439802"/>
            <a:ext cx="556054" cy="11121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A0DCAE-B33E-F743-8F68-3F1B645B82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4443772"/>
            <a:ext cx="556054" cy="11121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4CD6B9-2334-2541-9C4A-833467A3A1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491" y="3769066"/>
            <a:ext cx="556054" cy="11121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E441D2-FF65-0B47-ADC4-314BF346B3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2809" y="3627464"/>
            <a:ext cx="556054" cy="11121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D7DE21-3F0B-3F42-849B-1378F827F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3077" y="3904469"/>
            <a:ext cx="556054" cy="11121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A8E03E-2141-DB4C-916C-27A99B3DE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6851" y="2515356"/>
            <a:ext cx="556054" cy="11121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705CBC4-939E-6B4F-889E-F84C1B88D1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6631" y="3472238"/>
            <a:ext cx="556054" cy="11121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DD21557-5E6E-1C49-AEA7-D0A835DAFE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2882" y="1305176"/>
            <a:ext cx="556054" cy="111210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BCDF204-44EF-CC49-A615-0787C7476851}"/>
              </a:ext>
            </a:extLst>
          </p:cNvPr>
          <p:cNvSpPr txBox="1"/>
          <p:nvPr/>
        </p:nvSpPr>
        <p:spPr>
          <a:xfrm>
            <a:off x="793863" y="181332"/>
            <a:ext cx="7641387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Results with First Past the Post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Liberals win all but two seats (90%) with &lt;50% of the vote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298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24904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5337872" cy="169277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Voters Who Voted for Their MP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Mainly Liberal supporters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A few BQ and NDP supporters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No Conservative or Green supporters</a:t>
            </a:r>
            <a:endParaRPr lang="en-US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643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4402552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Unrepresented Voters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Mostly non-Liberal supporters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673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6574C7DD-F380-9349-B897-17982145E653}"/>
              </a:ext>
            </a:extLst>
          </p:cNvPr>
          <p:cNvSpPr/>
          <p:nvPr/>
        </p:nvSpPr>
        <p:spPr>
          <a:xfrm>
            <a:off x="588021" y="16528"/>
            <a:ext cx="10990613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7347717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Imagine MPs elected in proportion to how voters voted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MPs (large figures) overlaid on voter distribution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B94244DA-402C-DC4C-9EE5-94A2471EAD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3039" y="2656958"/>
            <a:ext cx="556054" cy="111210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BBB67C3-8ED5-8147-8414-EA456BD9D0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4505" y="1861230"/>
            <a:ext cx="556054" cy="1112108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4A89A2F-C206-6B47-9AEA-10B5F9764A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1334" y="2832627"/>
            <a:ext cx="556054" cy="1112108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429E64BA-1BBF-354B-8D84-24F3E6EED2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3491" y="863945"/>
            <a:ext cx="556054" cy="111210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7580357D-E1E2-B448-8B1B-C389CBB670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2917212"/>
            <a:ext cx="556054" cy="111210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57AE0DE-1C64-3B48-8889-4356D02127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159" y="1214158"/>
            <a:ext cx="556054" cy="111210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99C3EAF3-751B-8841-B8C9-65DD19B73B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4539" y="4171917"/>
            <a:ext cx="556054" cy="1112108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8A79E3B-5B8B-E04C-B9EE-72D86AB2A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4438" y="4583953"/>
            <a:ext cx="556054" cy="1112108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7C96F4CB-E07E-0B49-A858-1892E7731C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8354" y="3052875"/>
            <a:ext cx="556054" cy="1112108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56168B14-7DE0-7E40-89E4-1A56BA72E3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0095" y="4636852"/>
            <a:ext cx="556054" cy="1112108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E32D5F03-AD28-6843-A64F-72BF58EAF9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5354" y="5439802"/>
            <a:ext cx="556054" cy="1112108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33026C5E-0D41-4941-84B0-104C6DA1A0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2025" y="4443772"/>
            <a:ext cx="556054" cy="111210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A2F1CF58-88AF-7B41-8522-928E61694F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491" y="3769066"/>
            <a:ext cx="556054" cy="1112108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98048677-1224-2043-B1FE-16FF6E84EA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2809" y="3627464"/>
            <a:ext cx="556054" cy="1112108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899764BB-1D48-304F-81B0-0C0DA0CF8F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3077" y="3904469"/>
            <a:ext cx="556054" cy="1112108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10966FD5-C6E3-8642-BA0A-83CCC13C2C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6851" y="2515356"/>
            <a:ext cx="556054" cy="111210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E5DF6D8E-2903-A349-898B-7F9955499B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6631" y="3472238"/>
            <a:ext cx="556054" cy="1112108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3E47108A-BB87-724B-8938-DA0B934744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2882" y="1305176"/>
            <a:ext cx="556054" cy="1112108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6C4C9F80-F7CE-0040-B77D-2AC761B479DA}"/>
              </a:ext>
            </a:extLst>
          </p:cNvPr>
          <p:cNvSpPr txBox="1"/>
          <p:nvPr/>
        </p:nvSpPr>
        <p:spPr>
          <a:xfrm>
            <a:off x="713562" y="6079170"/>
            <a:ext cx="43787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Note: This illustrates a likely result from using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either the Single Transferable Vote or List PR</a:t>
            </a:r>
          </a:p>
        </p:txBody>
      </p:sp>
    </p:spTree>
    <p:extLst>
      <p:ext uri="{BB962C8B-B14F-4D97-AF65-F5344CB8AC3E}">
        <p14:creationId xmlns:p14="http://schemas.microsoft.com/office/powerpoint/2010/main" val="537056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26CB018-5AA5-AF4E-92CC-8045F18822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8158" y="3678637"/>
            <a:ext cx="556054" cy="11121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E4010F5-3357-1543-9261-567CE1B400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3308" y="4784593"/>
            <a:ext cx="556054" cy="1112108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D4A81942-55BD-B443-8F4C-23BACB6EA8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7315" y="2543993"/>
            <a:ext cx="556054" cy="111210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2B48BD9C-2367-8044-B00F-B147C7E389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737" y="5584993"/>
            <a:ext cx="556054" cy="1112108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729BEB28-B5CA-B541-BD15-9EC0C94719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737" y="1837168"/>
            <a:ext cx="556054" cy="111210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9B2F3A28-A611-CB4A-9CB7-535324A7FB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5598" y="5073466"/>
            <a:ext cx="556054" cy="111210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6144505C-4DB2-D144-93DA-E91026D4C0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592" y="1987939"/>
            <a:ext cx="556054" cy="111210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3E477294-1E47-C149-8E7F-F099A7E314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0837" y="95896"/>
            <a:ext cx="556054" cy="1112108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898D9EDF-7C4E-2648-8D40-E6DC6B5D020F}"/>
              </a:ext>
            </a:extLst>
          </p:cNvPr>
          <p:cNvSpPr txBox="1"/>
          <p:nvPr/>
        </p:nvSpPr>
        <p:spPr>
          <a:xfrm>
            <a:off x="793863" y="181332"/>
            <a:ext cx="7032053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Likely 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Liberals win 9 of 18 seats (50%) with 49% of the vote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~ 1 MP per 50,000 voters</a:t>
            </a:r>
            <a:endParaRPr lang="en-US" b="1" dirty="0">
              <a:latin typeface="+mj-lt"/>
            </a:endParaRP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5A3A84B3-71E6-6844-85F4-CC397B9AE8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1083" y="1233793"/>
            <a:ext cx="556054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3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942E17B-C9E7-9142-8D89-90DE020E8C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6129" y="4902905"/>
            <a:ext cx="556054" cy="11121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B4F4B565-C58B-3848-ADFB-65AC2435A5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0681" y="1741224"/>
            <a:ext cx="556054" cy="1112108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FA829126-6B37-2345-8D18-BCE1D0512F12}"/>
              </a:ext>
            </a:extLst>
          </p:cNvPr>
          <p:cNvSpPr txBox="1"/>
          <p:nvPr/>
        </p:nvSpPr>
        <p:spPr>
          <a:xfrm>
            <a:off x="793863" y="181332"/>
            <a:ext cx="7803226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Likely 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Conservatives win 2 of 18 seats (11%) with 10% of the vote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702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BB73D5C-5DD2-2247-93D2-F255CA2D01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5400" y="4170902"/>
            <a:ext cx="556054" cy="11121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C020A3D-95AF-DD43-BE2C-674C745FD9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5031" y="1518721"/>
            <a:ext cx="556054" cy="1112108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55259D3-9489-044A-BC67-E9A649B435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3812" y="1897429"/>
            <a:ext cx="556054" cy="1112108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A1989BBD-0EE7-3540-95D0-8A5A4471955E}"/>
              </a:ext>
            </a:extLst>
          </p:cNvPr>
          <p:cNvSpPr txBox="1"/>
          <p:nvPr/>
        </p:nvSpPr>
        <p:spPr>
          <a:xfrm>
            <a:off x="793863" y="181332"/>
            <a:ext cx="8421664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Likely 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Bloc Quebecois wins 3 of 18 seats (17%) with 18% of the vote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732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A52C8B65-D997-724B-BF00-1D9D4970D6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7312" y="2892921"/>
            <a:ext cx="556054" cy="11121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D86623DA-C7D0-E14C-942A-16423B5208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3959" y="4938945"/>
            <a:ext cx="556054" cy="1112108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4AA4EA1-9543-6B4B-B113-9DB607C516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1396" y="2060698"/>
            <a:ext cx="556054" cy="1112108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B602949D-2440-F74A-A9A1-F38D59C76C12}"/>
              </a:ext>
            </a:extLst>
          </p:cNvPr>
          <p:cNvSpPr txBox="1"/>
          <p:nvPr/>
        </p:nvSpPr>
        <p:spPr>
          <a:xfrm>
            <a:off x="793863" y="181332"/>
            <a:ext cx="6752746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Likely 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NDP wins 3 of 18 seats (17%) with 16% of the vote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6172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CDB0F6B-B77A-144B-8ABD-E0FC831838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0566" y="5210794"/>
            <a:ext cx="556054" cy="1112108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659262D6-85E3-D54C-BC20-86D4B3C40B46}"/>
              </a:ext>
            </a:extLst>
          </p:cNvPr>
          <p:cNvSpPr txBox="1"/>
          <p:nvPr/>
        </p:nvSpPr>
        <p:spPr>
          <a:xfrm>
            <a:off x="793863" y="181332"/>
            <a:ext cx="7368299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Likely Results with Proportional Voting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Green Party wins 1 of 18 seats (5%) with 6% of the vote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3230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0B66B-8A62-734B-9565-F806C94B74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7630" y="3223098"/>
            <a:ext cx="556054" cy="1112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193EC9-9739-D142-ABBB-97E42A1F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6305" y="3940788"/>
            <a:ext cx="556054" cy="1112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4BA10-D937-1E4E-BCB4-71846D2013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4640" y="2316892"/>
            <a:ext cx="556054" cy="1112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7F5EF1-55F7-3C4F-9601-F627FA50EF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8241" y="3663480"/>
            <a:ext cx="556054" cy="11121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0966A9-BEF1-D242-ADE6-D2C387087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6674" y="2360299"/>
            <a:ext cx="556054" cy="1112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DCF37-B535-EA49-AD39-0ADAB71C18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9119" y="4286168"/>
            <a:ext cx="556054" cy="11121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D7DE21-3F0B-3F42-849B-1378F827F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9469" y="5553494"/>
            <a:ext cx="556054" cy="11121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A8E03E-2141-DB4C-916C-27A99B3DE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6215" y="3107426"/>
            <a:ext cx="556054" cy="11121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EF2FAD-72CE-C14C-9D97-7BA93B85E879}"/>
              </a:ext>
            </a:extLst>
          </p:cNvPr>
          <p:cNvSpPr txBox="1"/>
          <p:nvPr/>
        </p:nvSpPr>
        <p:spPr>
          <a:xfrm>
            <a:off x="778697" y="194383"/>
            <a:ext cx="7603492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Results With Mixed Member Proportional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9 members elected with Single Member Districts (shown)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9 members elected regionally (next slide)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351A98-9825-2744-B131-C5F60878904C}"/>
              </a:ext>
            </a:extLst>
          </p:cNvPr>
          <p:cNvSpPr txBox="1"/>
          <p:nvPr/>
        </p:nvSpPr>
        <p:spPr>
          <a:xfrm>
            <a:off x="675462" y="5675597"/>
            <a:ext cx="5735557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Note: For illustrative purposes only, we have paired existing </a:t>
            </a:r>
            <a:br>
              <a:rPr lang="en-US" sz="1600" b="1" dirty="0">
                <a:latin typeface="+mj-lt"/>
              </a:rPr>
            </a:br>
            <a:r>
              <a:rPr lang="en-US" sz="1600" b="1" dirty="0">
                <a:latin typeface="+mj-lt"/>
              </a:rPr>
              <a:t>ridings.  In reality, an Electoral Boundaries Commission would determine the appropriate riding boundaries, and the mix of district and list seats might be different (</a:t>
            </a:r>
            <a:r>
              <a:rPr lang="en-US" sz="1600" b="1" dirty="0" err="1">
                <a:latin typeface="+mj-lt"/>
              </a:rPr>
              <a:t>eg</a:t>
            </a:r>
            <a:r>
              <a:rPr lang="en-US" sz="1600" b="1" dirty="0">
                <a:latin typeface="+mj-lt"/>
              </a:rPr>
              <a:t>, 11+7).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EA02A-0A6B-B448-9053-1D7265B3B5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0203" y="920743"/>
            <a:ext cx="556054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34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0FF7F2-8273-4740-B96C-BFDF16E3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853" y="348829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1C4AB-C767-F34E-A479-99B13381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6673" y="40695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0B4D7-1C84-AC4D-AD82-E342CADA83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0476" y="394511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EF6DF-FFD8-E745-95BB-9D9FA709E2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421" y="365231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122F0-5098-9843-A41D-F1467FAEB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5553" y="184952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BF350-2F95-3746-8DD1-A387C2438E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864" y="151131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CFA12-F569-A042-89FE-DF144555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58" y="190717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FE98D-6A15-8C49-9066-036B57856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2470" y="6121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2F278-3F8B-FE4F-8347-355ED6A6F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4855" y="28853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DABB1-FC5A-0646-846B-09777B28D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3598" y="278798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1AB02-4C8E-C845-A709-BCA393C046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85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1EE2A2-74F3-FB4E-A1BC-57551843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222" y="39130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3E920F-175C-5D45-B688-7C7CA0471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1725" y="4610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44F27-6C8E-1E41-84D2-45F6B57CEE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814" y="464778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C3D0-F517-E24E-A06A-001CDB0E1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7216" y="380110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9EB97-DD47-2348-925C-6339F085E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4435" y="454481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BBC3C8-8BF1-1B46-87FE-9E02E2BEC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883" y="56583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CEF326-456C-5442-8992-7109072EA0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130" y="48803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74EEC3-8374-4F44-8472-C71C2710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151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9646B6-AA34-D544-9010-94650A636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8017" y="42513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A57B6-E0C5-8646-A0DF-E18E35F39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0680" y="48531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53656D-EFF8-E042-99E3-06347BE53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699" y="39790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E404A2-73BC-9549-B6A3-C5175D759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11" y="31571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CBF676-A197-0E42-80C0-B11C8C7EF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651" y="4843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11221E-6706-0A4E-917A-4088A747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266" y="609225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CDD8-3A43-394A-8338-4C4813CDE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684" y="538650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539616-41F7-6440-90B8-F2445BCED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736" y="439083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7892DED-D248-724E-826B-3F08427E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18" y="42508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C54D2-742E-CD47-BF5E-402AAC1B7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950" y="29796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25C2F-F2D6-3A43-BB33-1F4DE474EB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7052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7610C57-5A86-F141-BF58-21145E06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879" y="463629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CD9209-3A3B-8E4E-B728-1460872E9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5824" y="55616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8BC161-829E-F84F-8BDD-E71F48D9BC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680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996015-E992-F34F-A097-B653BF941D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236" y="507346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AC26D8A-EC34-0A4B-8B0D-B75179EC0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468" y="473931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4AA085-4F05-4542-ADFC-AB0F8D196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07" y="39658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84D3BB-E641-AD46-9FD9-17242BE2B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3759" y="452976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07BCF9-485A-BD41-BF91-AE1317D40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2178" y="60033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5348FB1-5BAC-DB49-9914-985887482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7974" y="480638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D8F5FE-AF8E-E74E-8BBD-A220E7F32D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7311" y="43094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2CEE058-D173-AB42-B2FF-DCD40748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110" y="36150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DAB945-555E-234E-BBC6-AFE8B38721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94" y="351799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B2855D-5D9E-6E41-ACD2-3D6C57C76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755" y="505770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236E88-071E-9847-8690-1ACD4639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403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4448939-AA19-1443-95B5-B25FE7D503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0473" y="491694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1F50EB2-4391-4E4F-8BF9-B23364B89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8838" y="97887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692828B-1B5F-0543-8376-73DCB5181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5747" y="3059836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E63362A-CF53-694C-B347-65D2E13659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479" y="3782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1EFEA1A-CFFD-EE47-9B79-9D9792391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353" y="515747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ED30D-2DEA-5247-934B-674A12272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2603" y="238046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51DC32-C093-E340-A64E-8C7166EB7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756" y="546064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167169-0D71-4D4D-84BD-48DE511DE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960" y="501116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99386A3-5D78-A548-99C2-BFBB588E5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79" y="297429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1AE4689-3A9D-BB4D-97C8-630B884176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728" y="31359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232E9A6-3AE9-544F-BC0B-5D7B7DE00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940" y="35663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A5EE9D-BF25-E849-B694-91953F8E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8772" y="14991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AC20396-BCD6-E246-AD21-13CEE883D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42" y="117735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B51CDC9-B21F-ED49-8157-3AD3894EC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1543" y="132572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C0B8D57-097D-1340-9B0D-28103CBDC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9667" y="340119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02E671C-6D65-A541-A2ED-FD0EBF5024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031" y="25161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FE3FFBB-7AE7-8E40-9578-747193D1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576" y="48472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BB3424-AA73-7445-B218-257CEBC4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8831" y="605105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C2B2CFF-596E-2A41-A711-781F764A6C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8011" y="446746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66B0BA-BEF7-6740-A277-056F3523E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1307" y="534917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C50BDEA-84D2-E749-BF17-DD4973A19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339" y="34557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794E040-620D-2547-87A4-75389FC53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9613" y="33316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3C3EB50-CE83-5F49-A24B-E3883FA1C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9" y="325394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EC413DA-5CF4-FA4F-B955-0E636A42C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749" y="411898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0A9D1-50E6-7C45-999D-A16880E0E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2" y="172105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784BA97-80D5-D545-96A3-AE1A319AA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9566" y="2924167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8E59FF-C5C7-3D40-B8CA-088768342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962" y="52343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F8E8D0-6F50-9B4F-94DF-C60CE1278E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197" y="413442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5B224A2-E82C-5749-85FD-4A612E33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0965" y="30393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B857D20-39D8-9F44-90A6-1FCD9F1D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7336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16132AF-C43D-9246-BBBF-82B063B8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1997" y="217420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719BAC9-102A-FC4D-9DDA-031CAF583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8390" y="247040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5AD405E-0227-EB41-BC5F-D643D6FCBC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4407" y="274225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860CE006-52C3-DC40-B2FB-4B856DEA4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004" y="292820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AFE52F6-4D49-C641-9F67-BEB1C5FF75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8737" y="338624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18BB41E6-8866-7F4D-A828-46BBB96D3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342" y="217845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F605767-4204-1F45-B6D7-5FA5E53B6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101" y="1498373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D48BA8F-99F0-0448-A791-3152653B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4327" y="291495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686DE5-7B48-7B4C-B13D-6BFE8DAA4B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888" y="2755530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B993DD5-10DB-864B-B21C-E4C1B92B9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8268" y="2208359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F0512F2-20E5-DE48-B40E-760A97590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635" y="293480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44C86FB-14E6-6A45-871D-D62286F7E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123" y="3161831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5341567-9AE1-1D45-837A-35BF333C9B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8351" y="1889062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DE4DF7C-A5A6-F04C-A0F8-4B0F7C9D96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6405" y="262910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FFD4B0A-446D-7240-97ED-F1BFD0C45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966" y="2778085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0EB3D552-DD6E-3842-9830-DAAFA071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4148" y="3121564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3C38906-20E2-DB45-9F0C-CFD61B063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757" y="1726338"/>
            <a:ext cx="271849" cy="5436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6574C7DD-F380-9349-B897-17982145E653}"/>
              </a:ext>
            </a:extLst>
          </p:cNvPr>
          <p:cNvSpPr/>
          <p:nvPr/>
        </p:nvSpPr>
        <p:spPr>
          <a:xfrm>
            <a:off x="588021" y="16528"/>
            <a:ext cx="10990613" cy="6858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5800547-5F0C-BF4D-B3E9-BE6CADCBE47E}"/>
              </a:ext>
            </a:extLst>
          </p:cNvPr>
          <p:cNvSpPr txBox="1"/>
          <p:nvPr/>
        </p:nvSpPr>
        <p:spPr>
          <a:xfrm>
            <a:off x="778697" y="194383"/>
            <a:ext cx="659565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MMP – MPs Elected From Regional List</a:t>
            </a:r>
            <a:endParaRPr lang="en-US" sz="2400" b="1" dirty="0">
              <a:latin typeface="+mj-lt"/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B94244DA-402C-DC4C-9EE5-94A2471EAD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9484" y="2371509"/>
            <a:ext cx="556054" cy="111210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57AE0DE-1C64-3B48-8889-4356D02127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6704" y="1006463"/>
            <a:ext cx="556054" cy="111210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99C3EAF3-751B-8841-B8C9-65DD19B73B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4539" y="4171917"/>
            <a:ext cx="556054" cy="1112108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8A79E3B-5B8B-E04C-B9EE-72D86AB2A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1882" y="4116331"/>
            <a:ext cx="556054" cy="1112108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56168B14-7DE0-7E40-89E4-1A56BA72E3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5186" y="5154681"/>
            <a:ext cx="556054" cy="111210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A2F1CF58-88AF-7B41-8522-928E61694F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491" y="3769066"/>
            <a:ext cx="556054" cy="1112108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98048677-1224-2043-B1FE-16FF6E84EA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2809" y="3627464"/>
            <a:ext cx="556054" cy="1112108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10966FD5-C6E3-8642-BA0A-83CCC13C2C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785" y="3341052"/>
            <a:ext cx="556054" cy="1112108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3E47108A-BB87-724B-8938-DA0B934744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5425" y="2108648"/>
            <a:ext cx="556054" cy="1112108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F0C4335B-9DA8-9442-B2F3-3F6DEE781E12}"/>
              </a:ext>
            </a:extLst>
          </p:cNvPr>
          <p:cNvSpPr txBox="1"/>
          <p:nvPr/>
        </p:nvSpPr>
        <p:spPr>
          <a:xfrm>
            <a:off x="713562" y="5742272"/>
            <a:ext cx="57355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List MPs would be elected to ensure that the total number of MPs elected from the region closely match the overall levels of support amongst the voters.</a:t>
            </a:r>
          </a:p>
        </p:txBody>
      </p:sp>
    </p:spTree>
    <p:extLst>
      <p:ext uri="{BB962C8B-B14F-4D97-AF65-F5344CB8AC3E}">
        <p14:creationId xmlns:p14="http://schemas.microsoft.com/office/powerpoint/2010/main" val="1011385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30D36-BCB1-6847-B9B3-25DD4497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00693" y="0"/>
            <a:ext cx="10990613" cy="685800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659262D6-85E3-D54C-BC20-86D4B3C40B46}"/>
              </a:ext>
            </a:extLst>
          </p:cNvPr>
          <p:cNvSpPr txBox="1"/>
          <p:nvPr/>
        </p:nvSpPr>
        <p:spPr>
          <a:xfrm>
            <a:off x="676155" y="95836"/>
            <a:ext cx="438030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Comparison of Outcomes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BD0C9775-90F1-3340-BABC-69EC4E2A06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1375191"/>
            <a:ext cx="222437" cy="44487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1E4F45E9-99E8-9E41-B338-58E0372B53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1375191"/>
            <a:ext cx="222437" cy="444872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EECBEF77-CD6A-9543-8166-23765DE732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1375191"/>
            <a:ext cx="222437" cy="444872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3A4B21B4-23CF-5043-9E67-FDB152134E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1375191"/>
            <a:ext cx="222437" cy="444872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0EA0A2C1-0831-C441-9C20-1E4EC7C5C4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1375191"/>
            <a:ext cx="222437" cy="444872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8329E0D-D6B3-B140-AFC2-D05CF65BB6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1375191"/>
            <a:ext cx="222437" cy="44487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EA930AE0-EEB7-934F-B896-9F8841E5C5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1375191"/>
            <a:ext cx="222437" cy="444872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77DC4F11-3B8D-E142-8197-82021DD0D8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1375191"/>
            <a:ext cx="222437" cy="444872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0834F3F4-1848-0E41-9C62-0F43E4B5CE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1375191"/>
            <a:ext cx="222437" cy="44487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7F179275-C960-104C-9CF4-4ABD9B58A0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1375191"/>
            <a:ext cx="222437" cy="44487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4497C16-0508-8948-AB62-992F3B0335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1914430"/>
            <a:ext cx="222437" cy="444872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A722E1EE-23BE-994C-866E-C8C1438D9E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1914430"/>
            <a:ext cx="222437" cy="444872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2FBAC39A-E39F-C541-A184-145F9EC9D2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1914430"/>
            <a:ext cx="222437" cy="444872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C3256FCA-C3FB-6547-8660-DEA0E8DE1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1914430"/>
            <a:ext cx="222437" cy="444872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CBBDFE5C-DBE1-7341-B338-96494C3C1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1914430"/>
            <a:ext cx="222437" cy="444872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404E0790-E5D9-3C46-8927-6A726A0E6A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1914430"/>
            <a:ext cx="222437" cy="444872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1268C385-307C-0E4C-B80B-30DA83C8B8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1914430"/>
            <a:ext cx="222437" cy="444872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7722A46B-FFFA-904E-9B72-2FB813CA0E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1914430"/>
            <a:ext cx="222437" cy="44487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3B49928-4C03-3940-82B8-4A6A29DCB5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1914430"/>
            <a:ext cx="222437" cy="444872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3489F637-7103-C340-97B2-58FF14E234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1914430"/>
            <a:ext cx="222437" cy="444872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A9297F87-C84A-3F4D-9DEE-EC64F4CAA3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2453668"/>
            <a:ext cx="222437" cy="444872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74326AB9-8B7E-7E4E-A357-BBAE5F4864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2453668"/>
            <a:ext cx="222437" cy="444872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3C6205FF-3EAB-D14A-8A37-056F38CBC1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2453668"/>
            <a:ext cx="222437" cy="444872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29137FBB-B7E1-6545-8F64-5F1F65CE3F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2453668"/>
            <a:ext cx="222437" cy="44487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0E040965-AD0B-004C-AB5F-741DAD5EF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2453668"/>
            <a:ext cx="222437" cy="444872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9C931160-7AFF-E74C-9D0F-6D2B073F77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2453668"/>
            <a:ext cx="222437" cy="444872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42F805E2-AC71-974F-89B7-9C75815DF2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2453668"/>
            <a:ext cx="222437" cy="444872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9131C9A5-012C-8948-B91C-207BDC3719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2453668"/>
            <a:ext cx="222437" cy="444872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45ADCA90-9322-A243-8017-8EF7C492E8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2453668"/>
            <a:ext cx="222437" cy="444872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7F38F1BF-46B7-DA4F-9BAD-512E1B7879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3508022"/>
            <a:ext cx="222437" cy="444872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9208B92-3BDC-A54A-85AA-14BFF354E2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3508449"/>
            <a:ext cx="222437" cy="444872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AFDAD39D-C694-8E43-9769-CF6547563D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3508449"/>
            <a:ext cx="222437" cy="44487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03BE0430-E492-9E42-8C6B-8F7E3D371F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3508449"/>
            <a:ext cx="222437" cy="444872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2A10111B-E17C-B847-9372-D4C595180A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3508449"/>
            <a:ext cx="222437" cy="444872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A3140AF4-4AB7-9C4F-98F8-AD1DF1AA88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5549267"/>
            <a:ext cx="222437" cy="444872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0031794C-1FDB-364D-852F-361106391A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5549267"/>
            <a:ext cx="222437" cy="444872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74AB4805-23F9-0F48-8166-423D4ECD2F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5549267"/>
            <a:ext cx="222437" cy="444872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1CD81FF7-50D7-D64F-BB35-43D98156EF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5549267"/>
            <a:ext cx="222437" cy="444872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1BF1D1B5-D127-FB4B-9CA0-DC856E5BC7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5549267"/>
            <a:ext cx="222437" cy="444872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82F723BF-D30B-3743-A966-365C760AD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4041378"/>
            <a:ext cx="222437" cy="444872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7929F0ED-E68A-5D4C-B23D-4A8DB6834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4041378"/>
            <a:ext cx="222437" cy="44487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8EF14BF-D40A-C241-B18D-CF9D17A00F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3507594"/>
            <a:ext cx="222437" cy="444872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40EA36AB-7465-C54E-8ECB-70EDA5030A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3507594"/>
            <a:ext cx="222437" cy="444872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0A5E293-60A4-B845-A823-737A14C226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3507594"/>
            <a:ext cx="222437" cy="444872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37FB2F9-A889-BD47-BECC-2E131092DB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3507594"/>
            <a:ext cx="222437" cy="444872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930D8A46-2856-3B4C-A4A7-BB34AD5142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3507594"/>
            <a:ext cx="222437" cy="444872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55E6E01A-A940-8749-896C-D220B9D8C9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6" y="6047064"/>
            <a:ext cx="222437" cy="444872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1D9F4173-337A-A948-AA05-CC5DE0FBB5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248" y="4040524"/>
            <a:ext cx="222437" cy="444872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4CF91DD4-3141-554E-B359-ED7A35AC0B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1372" y="4046406"/>
            <a:ext cx="222437" cy="444872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6F614E70-36A7-5241-975F-4EA0314A48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7178" y="4046406"/>
            <a:ext cx="222437" cy="444872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622DA57F-94F2-1446-BC41-3CBCB97CE3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4561521"/>
            <a:ext cx="222437" cy="444872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3E74B197-9A96-2A48-8DF0-BD6E0F9DD0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4561521"/>
            <a:ext cx="222437" cy="444872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4659E7AA-E876-6247-8E5F-F484DABD88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4561521"/>
            <a:ext cx="222437" cy="444872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53098737-70CF-1E4F-B724-13D82EED1B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4561521"/>
            <a:ext cx="222437" cy="444872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4815A39E-F210-AF4D-BBBF-498ABAF8DE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4561521"/>
            <a:ext cx="222437" cy="444872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833DC47D-93D2-4E46-9310-CA49D4DC5C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4561521"/>
            <a:ext cx="222437" cy="444872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7BA0FF50-E0D0-194B-8499-7E17C2658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4561521"/>
            <a:ext cx="222437" cy="444872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22B2B67F-FA75-B74D-9496-AC31A00DB6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4561521"/>
            <a:ext cx="222437" cy="444872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FF640E59-8E8C-2D43-8E36-65D2248350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4561521"/>
            <a:ext cx="222437" cy="444872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282B6167-8FE7-8F40-9100-2CB23FE051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4561521"/>
            <a:ext cx="222437" cy="444872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F50732D3-8A3E-8D4E-9B2E-C218571B7F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5056702"/>
            <a:ext cx="222437" cy="444872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89C8EC50-324A-554C-928A-A942F4854B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5056702"/>
            <a:ext cx="222437" cy="444872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08D39741-1B85-DC49-AB9F-A53BC2262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5056702"/>
            <a:ext cx="222437" cy="444872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44CD5C49-536D-2542-9D08-DB7BB59AAB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5056702"/>
            <a:ext cx="222437" cy="444872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DCBBB2F3-A19E-7D4C-A91C-C32737AFEC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5056702"/>
            <a:ext cx="222437" cy="444872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1506325D-ADE0-EE46-8521-F5E6ECD8B9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5056702"/>
            <a:ext cx="222437" cy="444872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2548AAF9-D1F2-3F41-BEA9-7E8C556226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5056702"/>
            <a:ext cx="222437" cy="444872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EB30C9CE-0488-6348-BC0B-868B21041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5056702"/>
            <a:ext cx="222437" cy="444872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604ADB64-D397-5141-A0FD-932E6B1804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5056702"/>
            <a:ext cx="222437" cy="444872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FFFCE42D-0AE4-0147-9E0E-DAE3C15D63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5056702"/>
            <a:ext cx="222437" cy="444872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8B638107-AD71-CC49-A15B-7271699A11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0540" y="5549267"/>
            <a:ext cx="222437" cy="444872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AF275256-60A6-B34A-BB1E-FECE9438F5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6346" y="5549267"/>
            <a:ext cx="222437" cy="444872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D9801499-FF3B-AD43-9A4B-6FB0F179F5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2968784"/>
            <a:ext cx="222437" cy="444872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32330847-6614-9F4D-B9CC-EF799D6C0D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2968784"/>
            <a:ext cx="222437" cy="444872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4D7C3B6A-5871-CD4D-B65E-C4D9A55936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912" y="2968784"/>
            <a:ext cx="222437" cy="444872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2F2FF9FD-8834-024D-AA66-1E6C0ADA42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9719" y="2968784"/>
            <a:ext cx="222437" cy="444872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811DFE4E-1E95-6146-BC12-1581DFEA42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2968784"/>
            <a:ext cx="222437" cy="444872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E4BA7593-5869-8D42-8DF2-95BB8F7B75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2968784"/>
            <a:ext cx="222437" cy="444872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2F298D2F-99AB-734A-8CD8-2EDB4350D8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2968784"/>
            <a:ext cx="222437" cy="444872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2A1EE931-955F-8144-9CC0-67282A4193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944" y="2968784"/>
            <a:ext cx="222437" cy="444872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835F79CB-3C72-3F42-B36C-6B76673779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751" y="2968784"/>
            <a:ext cx="222437" cy="444872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8CD30819-14F6-234F-8582-1400EAB2F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7" y="2968784"/>
            <a:ext cx="222437" cy="444872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13D27ACD-A30B-B441-9703-54B3B555EF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248" y="2453668"/>
            <a:ext cx="222437" cy="444872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D1ACF039-BDE3-EB40-A6AB-C2802882E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9" y="4043858"/>
            <a:ext cx="222437" cy="444872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A7B3EF60-D5DB-4C47-B9E5-69050DA29A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5" y="4043858"/>
            <a:ext cx="222437" cy="444872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A3C074C6-1402-6F45-A799-CA46B38810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525" y="4040524"/>
            <a:ext cx="222437" cy="444872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9A4449AF-2F64-6D46-9842-D6561241A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331" y="4040524"/>
            <a:ext cx="222437" cy="444872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E4BD0F38-4F5E-FE4B-8C92-F27EFC29DD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137" y="4040524"/>
            <a:ext cx="222437" cy="444872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3E811C9E-4E81-6547-BAC8-5D49649A0D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97" y="5551883"/>
            <a:ext cx="222437" cy="444872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24783CAC-73E7-3C45-9DE4-F6CBF02386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104" y="5551883"/>
            <a:ext cx="222437" cy="444872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C1BEC5AA-4AE8-1045-9E8F-019A5292A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9615" y="5549267"/>
            <a:ext cx="222437" cy="444872"/>
          </a:xfrm>
          <a:prstGeom prst="rect">
            <a:avLst/>
          </a:prstGeom>
        </p:spPr>
      </p:pic>
      <p:sp>
        <p:nvSpPr>
          <p:cNvPr id="188" name="TextBox 187">
            <a:extLst>
              <a:ext uri="{FF2B5EF4-FFF2-40B4-BE49-F238E27FC236}">
                <a16:creationId xmlns:a16="http://schemas.microsoft.com/office/drawing/2014/main" id="{2C4CEDEA-EC4F-144F-A0B4-278EA423EA3A}"/>
              </a:ext>
            </a:extLst>
          </p:cNvPr>
          <p:cNvSpPr txBox="1"/>
          <p:nvPr/>
        </p:nvSpPr>
        <p:spPr>
          <a:xfrm>
            <a:off x="1972297" y="793773"/>
            <a:ext cx="24906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How Voters Voted: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59A779E-D7F5-1D4C-82AF-BEA1EE7BEE27}"/>
              </a:ext>
            </a:extLst>
          </p:cNvPr>
          <p:cNvSpPr txBox="1"/>
          <p:nvPr/>
        </p:nvSpPr>
        <p:spPr>
          <a:xfrm>
            <a:off x="5213886" y="793772"/>
            <a:ext cx="213924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MPs With FPTP: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0F45B49-041B-F148-BBC7-8E487E403151}"/>
              </a:ext>
            </a:extLst>
          </p:cNvPr>
          <p:cNvSpPr txBox="1"/>
          <p:nvPr/>
        </p:nvSpPr>
        <p:spPr>
          <a:xfrm>
            <a:off x="8307191" y="793772"/>
            <a:ext cx="24911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MPs With Pro Rep: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CF8CC102-E8C8-4649-8072-B95100A91D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4823" y="5546537"/>
            <a:ext cx="526784" cy="1053569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ECF807CA-A395-E54A-BA5F-F7066859F1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951" y="4505934"/>
            <a:ext cx="526784" cy="1053569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0465F422-93A8-A848-8A5B-4FA97C469F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4823" y="1373277"/>
            <a:ext cx="526784" cy="1053569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BF25192B-F74D-C048-9C4E-15423B929E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8811" y="4505934"/>
            <a:ext cx="526784" cy="1053569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C5481130-5F56-2149-A132-AF545AE9A1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0528" y="4505934"/>
            <a:ext cx="526784" cy="1053569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3F38A66F-40C7-3F42-99AA-D6E9A51451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2017" y="3461715"/>
            <a:ext cx="526784" cy="1053569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B46E2E48-2D05-8B46-B209-8FFD06FBE8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4823" y="3461715"/>
            <a:ext cx="526784" cy="1053569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8AA5346E-C5D4-C341-B395-E713607233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9740" y="3461715"/>
            <a:ext cx="526784" cy="1053569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796A2070-7430-A74F-8AC3-0A56CB2839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951" y="3461715"/>
            <a:ext cx="526784" cy="1053569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D90FACB1-346E-BD4F-86D6-5D7F5EF804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4823" y="2417496"/>
            <a:ext cx="526784" cy="1053569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261D8F8C-22D7-5A4C-B6BF-B89FC73BB8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7171" y="2417496"/>
            <a:ext cx="526784" cy="1053569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C20C8C48-9CE7-9D44-8B1A-16603DD680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951" y="5546537"/>
            <a:ext cx="526784" cy="1053569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E77029EB-201A-1642-A9AC-0012C264CD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4823" y="4505934"/>
            <a:ext cx="526784" cy="1053569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4AD355F3-50D5-EA40-98E2-F2AFEDCD44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3080" y="2417496"/>
            <a:ext cx="526784" cy="105356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1D97DDEF-B458-394D-92F1-1C71B35E8F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951" y="2417496"/>
            <a:ext cx="526784" cy="105356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9C60311D-E27F-734B-99D5-CA815EB49A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3951" y="1373277"/>
            <a:ext cx="526784" cy="105356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3DA44756-0DBF-2340-8069-D85C34055D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5695" y="1373277"/>
            <a:ext cx="526784" cy="1053569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8049422C-11DC-744E-9164-B43E46BEE4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3080" y="1373277"/>
            <a:ext cx="526784" cy="1053569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46E93198-76B4-114D-BA87-522795DEE3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8" y="5537187"/>
            <a:ext cx="526784" cy="1053569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CC9C94D0-2577-AD47-824A-FEB08ABB2D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3236" y="4496584"/>
            <a:ext cx="526784" cy="1053569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733DC162-EABF-FD48-B7EB-CA638976D2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8" y="1363927"/>
            <a:ext cx="526784" cy="1053569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1C1811F2-5389-A74C-A177-9B69EAF8D2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8096" y="4496584"/>
            <a:ext cx="526784" cy="1053569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6E5E4085-0274-2442-910C-0FA5F93646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9813" y="4496584"/>
            <a:ext cx="526784" cy="1053569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1650AAD8-167A-1E4C-92BA-E8C027E721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1302" y="3452365"/>
            <a:ext cx="526784" cy="1053569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6769E8B9-973B-F245-9B2E-77792A6819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8" y="3452365"/>
            <a:ext cx="526784" cy="1053569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2C61EB22-B1A1-1F4D-98EE-8481AF3D5A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025" y="3452365"/>
            <a:ext cx="526784" cy="1053569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F01717D3-9CBD-DC4E-85D3-5CD07BFDF5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3236" y="3452365"/>
            <a:ext cx="526784" cy="1053569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D6363706-3B50-684A-A73B-7266551225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8" y="2408146"/>
            <a:ext cx="526784" cy="1053569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522BD29A-C647-E041-A677-D0B4BB78B7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456" y="2408146"/>
            <a:ext cx="526784" cy="1053569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504A5623-02FD-FC48-B815-6F62E34E08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3236" y="5537187"/>
            <a:ext cx="526784" cy="1053569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45E7161E-0525-4E40-9ADE-C78100F784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8" y="4496584"/>
            <a:ext cx="526784" cy="1053569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12C0C396-FF8C-CE4C-B887-4C430B9F08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2365" y="2408146"/>
            <a:ext cx="526784" cy="1053569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4DC3EFA7-AFF9-1B44-A4FD-113FFA73D5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3236" y="2408146"/>
            <a:ext cx="526784" cy="1053569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F2238A10-EA7B-6346-B2D3-C75BC150DD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3236" y="1363927"/>
            <a:ext cx="526784" cy="1053569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62E4839D-4EAC-884D-B6EE-045667079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4980" y="1363927"/>
            <a:ext cx="526784" cy="1053569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449C1EC-BCDA-4647-BC8E-CC7CD6670D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2365" y="1363927"/>
            <a:ext cx="526784" cy="10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41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D9676B8-BCF4-6542-B159-53B606435FE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cs typeface="Calibri" panose="020F0502020204030204" pitchFamily="34" charset="0"/>
              </a:rPr>
              <a:t>Learn More: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777209C-92D1-5243-A89B-E91906E90A83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887075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Fair Voting BC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fairvotingbc.com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facebook.com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fairvotingbc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Charter Challenge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charterchallenge.ca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facebook.com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charterchallenge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Fair Vote Canada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fairvote.ca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facebook.com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FairVoteCanada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 Discussion Group 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facebook.com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/groups/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ProportionalRepresentationCanada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Wasted Votes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wastedvotes.ca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UK Electoral Reform Society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electoral-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reform.org.uk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Fair Vote USA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fairvote.com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Proportional Representation Society of Australia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prsa.org.au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ACE Electoral Knowledge Network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aceproject.org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(international)</a:t>
            </a: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Institute for Democracy and Electoral Assistance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idea.int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(international)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0256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Custom 3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F81B02"/>
      </a:accent1>
      <a:accent2>
        <a:srgbClr val="F4B500"/>
      </a:accent2>
      <a:accent3>
        <a:srgbClr val="AFBF41"/>
      </a:accent3>
      <a:accent4>
        <a:srgbClr val="50C49F"/>
      </a:accent4>
      <a:accent5>
        <a:srgbClr val="3B95C4"/>
      </a:accent5>
      <a:accent6>
        <a:srgbClr val="1CC1D0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{436610D1-16FB-A54D-B855-B34AA310D0AA}tf16401369</Template>
  <TotalTime>56213</TotalTime>
  <Words>434</Words>
  <Application>Microsoft Macintosh PowerPoint</Application>
  <PresentationFormat>Widescreen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Rockwell</vt:lpstr>
      <vt:lpstr>Wingdings</vt:lpstr>
      <vt:lpstr>Atlas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Antony Hodgson</cp:lastModifiedBy>
  <cp:revision>59</cp:revision>
  <cp:lastPrinted>2020-05-30T21:54:44Z</cp:lastPrinted>
  <dcterms:created xsi:type="dcterms:W3CDTF">2020-04-27T05:03:23Z</dcterms:created>
  <dcterms:modified xsi:type="dcterms:W3CDTF">2020-07-26T22:10:51Z</dcterms:modified>
</cp:coreProperties>
</file>